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56" r:id="rId5"/>
    <p:sldId id="258" r:id="rId6"/>
    <p:sldId id="257" r:id="rId7"/>
    <p:sldId id="261" r:id="rId8"/>
    <p:sldId id="260" r:id="rId9"/>
    <p:sldId id="268" r:id="rId10"/>
    <p:sldId id="262" r:id="rId11"/>
    <p:sldId id="263" r:id="rId12"/>
    <p:sldId id="264" r:id="rId13"/>
    <p:sldId id="265" r:id="rId14"/>
    <p:sldId id="266" r:id="rId15"/>
    <p:sldId id="259" r:id="rId16"/>
    <p:sldId id="270" r:id="rId17"/>
    <p:sldId id="267"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10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7CD31F4-64FA-4BA0-9498-67783267A8C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79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3119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05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04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00190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74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07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14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808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86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57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38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52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3017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60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379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345051-2045-45DA-935E-2E3CA1A69ADC}" type="datetimeFigureOut">
              <a:rPr lang="en-US" smtClean="0"/>
              <a:t>7/16/2021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8052290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electronics, cellphone&#10;&#10;Description automatically generated">
            <a:extLst>
              <a:ext uri="{FF2B5EF4-FFF2-40B4-BE49-F238E27FC236}">
                <a16:creationId xmlns:a16="http://schemas.microsoft.com/office/drawing/2014/main" id="{05758E2A-7F5D-46F2-9DAE-FB4FA8AD6F1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35981" r="1813" b="1"/>
          <a:stretch/>
        </p:blipFill>
        <p:spPr>
          <a:xfrm>
            <a:off x="20" y="10"/>
            <a:ext cx="12188931" cy="6857990"/>
          </a:xfrm>
          <a:prstGeom prst="rect">
            <a:avLst/>
          </a:prstGeom>
        </p:spPr>
      </p:pic>
      <p:sp>
        <p:nvSpPr>
          <p:cNvPr id="2" name="Title 1">
            <a:extLst>
              <a:ext uri="{FF2B5EF4-FFF2-40B4-BE49-F238E27FC236}">
                <a16:creationId xmlns:a16="http://schemas.microsoft.com/office/drawing/2014/main" id="{619AF438-E0A0-4E99-942B-5E2CFC31A781}"/>
              </a:ext>
            </a:extLst>
          </p:cNvPr>
          <p:cNvSpPr>
            <a:spLocks noGrp="1"/>
          </p:cNvSpPr>
          <p:nvPr>
            <p:ph type="ctrTitle"/>
          </p:nvPr>
        </p:nvSpPr>
        <p:spPr>
          <a:xfrm>
            <a:off x="1522485" y="497423"/>
            <a:ext cx="9144000" cy="3063240"/>
          </a:xfrm>
        </p:spPr>
        <p:txBody>
          <a:bodyPr>
            <a:normAutofit/>
          </a:bodyPr>
          <a:lstStyle/>
          <a:p>
            <a:pPr algn="ctr"/>
            <a:r>
              <a:rPr lang="en-US" dirty="0">
                <a:solidFill>
                  <a:schemeClr val="bg1"/>
                </a:solidFill>
              </a:rPr>
              <a:t>SCANNER TRAINING</a:t>
            </a:r>
          </a:p>
        </p:txBody>
      </p:sp>
      <p:sp>
        <p:nvSpPr>
          <p:cNvPr id="3" name="Subtitle 2">
            <a:extLst>
              <a:ext uri="{FF2B5EF4-FFF2-40B4-BE49-F238E27FC236}">
                <a16:creationId xmlns:a16="http://schemas.microsoft.com/office/drawing/2014/main" id="{F02CFBC0-9589-4360-AACD-24EAB9675A4B}"/>
              </a:ext>
            </a:extLst>
          </p:cNvPr>
          <p:cNvSpPr>
            <a:spLocks noGrp="1"/>
          </p:cNvSpPr>
          <p:nvPr>
            <p:ph type="subTitle" idx="1"/>
          </p:nvPr>
        </p:nvSpPr>
        <p:spPr>
          <a:xfrm>
            <a:off x="1522485" y="3799332"/>
            <a:ext cx="9144000" cy="1227520"/>
          </a:xfrm>
        </p:spPr>
        <p:txBody>
          <a:bodyPr>
            <a:normAutofit lnSpcReduction="10000"/>
          </a:bodyPr>
          <a:lstStyle/>
          <a:p>
            <a:pPr algn="ctr">
              <a:lnSpc>
                <a:spcPct val="100000"/>
              </a:lnSpc>
            </a:pPr>
            <a:r>
              <a:rPr lang="en-US" sz="3200" dirty="0">
                <a:solidFill>
                  <a:schemeClr val="bg1"/>
                </a:solidFill>
              </a:rPr>
              <a:t>Jeremiah Norrell, FF &amp; EMT</a:t>
            </a:r>
          </a:p>
          <a:p>
            <a:pPr algn="ctr">
              <a:lnSpc>
                <a:spcPct val="100000"/>
              </a:lnSpc>
            </a:pPr>
            <a:r>
              <a:rPr lang="en-US" sz="3200" dirty="0">
                <a:solidFill>
                  <a:schemeClr val="bg1"/>
                </a:solidFill>
              </a:rPr>
              <a:t>Georgetown Fire Department</a:t>
            </a:r>
          </a:p>
        </p:txBody>
      </p:sp>
      <p:pic>
        <p:nvPicPr>
          <p:cNvPr id="13" name="Picture 12" descr="A picture containing text&#10;&#10;Description automatically generated">
            <a:extLst>
              <a:ext uri="{FF2B5EF4-FFF2-40B4-BE49-F238E27FC236}">
                <a16:creationId xmlns:a16="http://schemas.microsoft.com/office/drawing/2014/main" id="{2A2B09F5-ADB7-4A1D-B101-6114D33C6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7" y="5312654"/>
            <a:ext cx="2589561" cy="1545336"/>
          </a:xfrm>
          <a:prstGeom prst="rect">
            <a:avLst/>
          </a:prstGeom>
        </p:spPr>
      </p:pic>
    </p:spTree>
    <p:extLst>
      <p:ext uri="{BB962C8B-B14F-4D97-AF65-F5344CB8AC3E}">
        <p14:creationId xmlns:p14="http://schemas.microsoft.com/office/powerpoint/2010/main" val="27690613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40CA-99B3-4542-BDA4-3DAC2B1E8733}"/>
              </a:ext>
            </a:extLst>
          </p:cNvPr>
          <p:cNvSpPr>
            <a:spLocks noGrp="1"/>
          </p:cNvSpPr>
          <p:nvPr>
            <p:ph type="title"/>
          </p:nvPr>
        </p:nvSpPr>
        <p:spPr/>
        <p:txBody>
          <a:bodyPr/>
          <a:lstStyle/>
          <a:p>
            <a:r>
              <a:rPr lang="en-US" dirty="0"/>
              <a:t>LOCKING OUT CHANNELS</a:t>
            </a:r>
          </a:p>
        </p:txBody>
      </p:sp>
      <p:sp>
        <p:nvSpPr>
          <p:cNvPr id="3" name="Content Placeholder 2">
            <a:extLst>
              <a:ext uri="{FF2B5EF4-FFF2-40B4-BE49-F238E27FC236}">
                <a16:creationId xmlns:a16="http://schemas.microsoft.com/office/drawing/2014/main" id="{CD5CB95D-5F7D-41D8-B0AD-AF69C108B73A}"/>
              </a:ext>
            </a:extLst>
          </p:cNvPr>
          <p:cNvSpPr>
            <a:spLocks noGrp="1"/>
          </p:cNvSpPr>
          <p:nvPr>
            <p:ph idx="1"/>
          </p:nvPr>
        </p:nvSpPr>
        <p:spPr/>
        <p:txBody>
          <a:bodyPr>
            <a:normAutofit fontScale="92500" lnSpcReduction="10000"/>
          </a:bodyPr>
          <a:lstStyle/>
          <a:p>
            <a:r>
              <a:rPr lang="en-US" dirty="0"/>
              <a:t>You can increase the scanning speed by locking out channels that have a continuous transmission such as a weather channel.</a:t>
            </a:r>
          </a:p>
          <a:p>
            <a:r>
              <a:rPr lang="en-US" dirty="0"/>
              <a:t>While receiving a channel or while in Scan Hold mode, press L/O once to temporarily lock out the channel. Temporary L/O and TL/O briefly appear in the display. Turning the scanner off clears the temporary lockout.</a:t>
            </a:r>
          </a:p>
          <a:p>
            <a:r>
              <a:rPr lang="en-US" dirty="0"/>
              <a:t>Press L/O twice quickly to permanently lock out the channel. Locked Out and L/O briefly appear in the display. Turning the scanner off will NOT clear the lockout.</a:t>
            </a:r>
          </a:p>
          <a:p>
            <a:r>
              <a:rPr lang="en-US" dirty="0"/>
              <a:t>If you lock out a channel in Scan mode, the scanner will resume scanning from the next channel.</a:t>
            </a:r>
          </a:p>
        </p:txBody>
      </p:sp>
    </p:spTree>
    <p:extLst>
      <p:ext uri="{BB962C8B-B14F-4D97-AF65-F5344CB8AC3E}">
        <p14:creationId xmlns:p14="http://schemas.microsoft.com/office/powerpoint/2010/main" val="102370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40CA-99B3-4542-BDA4-3DAC2B1E8733}"/>
              </a:ext>
            </a:extLst>
          </p:cNvPr>
          <p:cNvSpPr>
            <a:spLocks noGrp="1"/>
          </p:cNvSpPr>
          <p:nvPr>
            <p:ph type="title"/>
          </p:nvPr>
        </p:nvSpPr>
        <p:spPr/>
        <p:txBody>
          <a:bodyPr/>
          <a:lstStyle/>
          <a:p>
            <a:r>
              <a:rPr lang="en-US" dirty="0"/>
              <a:t>LOCKING OUT CHANNELS</a:t>
            </a:r>
          </a:p>
        </p:txBody>
      </p:sp>
      <p:sp>
        <p:nvSpPr>
          <p:cNvPr id="3" name="Content Placeholder 2">
            <a:extLst>
              <a:ext uri="{FF2B5EF4-FFF2-40B4-BE49-F238E27FC236}">
                <a16:creationId xmlns:a16="http://schemas.microsoft.com/office/drawing/2014/main" id="{CD5CB95D-5F7D-41D8-B0AD-AF69C108B73A}"/>
              </a:ext>
            </a:extLst>
          </p:cNvPr>
          <p:cNvSpPr>
            <a:spLocks noGrp="1"/>
          </p:cNvSpPr>
          <p:nvPr>
            <p:ph idx="1"/>
          </p:nvPr>
        </p:nvSpPr>
        <p:spPr/>
        <p:txBody>
          <a:bodyPr>
            <a:normAutofit fontScale="70000" lnSpcReduction="20000"/>
          </a:bodyPr>
          <a:lstStyle/>
          <a:p>
            <a:r>
              <a:rPr lang="en-US" dirty="0"/>
              <a:t>To Lock Out a Specific Channel</a:t>
            </a:r>
          </a:p>
          <a:p>
            <a:pPr lvl="1"/>
            <a:r>
              <a:rPr lang="en-US" dirty="0"/>
              <a:t>1. Press Hold.</a:t>
            </a:r>
          </a:p>
          <a:p>
            <a:pPr lvl="1"/>
            <a:r>
              <a:rPr lang="en-US" dirty="0"/>
              <a:t>2. Enter the channel number you want to lock out and press Hold again. (You can also press Hold and scroll to the channel.)</a:t>
            </a:r>
          </a:p>
          <a:p>
            <a:pPr lvl="1"/>
            <a:r>
              <a:rPr lang="en-US" dirty="0"/>
              <a:t>3. Press L/O once to temporarily lockout or press L/O twice quickly to permanently lock out the channel.</a:t>
            </a:r>
            <a:br>
              <a:rPr lang="en-US" dirty="0"/>
            </a:br>
            <a:r>
              <a:rPr lang="en-US" dirty="0"/>
              <a:t>	Note: You can still manually select locked-out channels. If you lock out all channels in the selected bank, the scanner displays All Locked! on the second line.</a:t>
            </a:r>
          </a:p>
          <a:p>
            <a:r>
              <a:rPr lang="en-US" dirty="0"/>
              <a:t>Unlocking Channels</a:t>
            </a:r>
          </a:p>
          <a:p>
            <a:pPr lvl="1"/>
            <a:r>
              <a:rPr lang="en-US" dirty="0"/>
              <a:t>1. Press Hold.</a:t>
            </a:r>
          </a:p>
          <a:p>
            <a:pPr lvl="1"/>
            <a:r>
              <a:rPr lang="en-US" dirty="0"/>
              <a:t>2. Enter the channel number you want to unlock and press Hold again. (You can also press Hold and scroll to the channel.)</a:t>
            </a:r>
          </a:p>
          <a:p>
            <a:pPr lvl="1"/>
            <a:r>
              <a:rPr lang="en-US" dirty="0"/>
              <a:t>3. Press L/O.</a:t>
            </a:r>
          </a:p>
          <a:p>
            <a:pPr lvl="2"/>
            <a:r>
              <a:rPr lang="en-US" dirty="0"/>
              <a:t>L/O (or TL/O) disappears.</a:t>
            </a:r>
          </a:p>
        </p:txBody>
      </p:sp>
    </p:spTree>
    <p:extLst>
      <p:ext uri="{BB962C8B-B14F-4D97-AF65-F5344CB8AC3E}">
        <p14:creationId xmlns:p14="http://schemas.microsoft.com/office/powerpoint/2010/main" val="422628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8C6-2037-401F-A1E1-CCE2E32849E2}"/>
              </a:ext>
            </a:extLst>
          </p:cNvPr>
          <p:cNvSpPr>
            <a:spLocks noGrp="1"/>
          </p:cNvSpPr>
          <p:nvPr>
            <p:ph type="title"/>
          </p:nvPr>
        </p:nvSpPr>
        <p:spPr/>
        <p:txBody>
          <a:bodyPr>
            <a:normAutofit/>
          </a:bodyPr>
          <a:lstStyle/>
          <a:p>
            <a:r>
              <a:rPr lang="en-US" dirty="0"/>
              <a:t>UNDERSTANDING BANKS</a:t>
            </a:r>
          </a:p>
        </p:txBody>
      </p:sp>
      <p:sp>
        <p:nvSpPr>
          <p:cNvPr id="3" name="Content Placeholder 2">
            <a:extLst>
              <a:ext uri="{FF2B5EF4-FFF2-40B4-BE49-F238E27FC236}">
                <a16:creationId xmlns:a16="http://schemas.microsoft.com/office/drawing/2014/main" id="{1F96BB72-A3D8-4210-92F7-B43E7368FA8E}"/>
              </a:ext>
            </a:extLst>
          </p:cNvPr>
          <p:cNvSpPr>
            <a:spLocks noGrp="1"/>
          </p:cNvSpPr>
          <p:nvPr>
            <p:ph idx="1"/>
          </p:nvPr>
        </p:nvSpPr>
        <p:spPr/>
        <p:txBody>
          <a:bodyPr/>
          <a:lstStyle/>
          <a:p>
            <a:r>
              <a:rPr lang="en-US" dirty="0"/>
              <a:t>To make it easier to identify and select the channels you want to listen to, the 500 channels are divided into 10 channel storage banks containing 50 channels each.</a:t>
            </a:r>
          </a:p>
          <a:p>
            <a:r>
              <a:rPr lang="en-US" dirty="0"/>
              <a:t>You could use each channel storage bank to group frequencies by department, location, area of interest, or any other way you prefer.</a:t>
            </a:r>
          </a:p>
          <a:p>
            <a:r>
              <a:rPr lang="en-US" dirty="0"/>
              <a:t>You can listen to any or all of the banks by using the number keys to turn them on or off.</a:t>
            </a:r>
          </a:p>
        </p:txBody>
      </p:sp>
    </p:spTree>
    <p:extLst>
      <p:ext uri="{BB962C8B-B14F-4D97-AF65-F5344CB8AC3E}">
        <p14:creationId xmlns:p14="http://schemas.microsoft.com/office/powerpoint/2010/main" val="62882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8C6-2037-401F-A1E1-CCE2E32849E2}"/>
              </a:ext>
            </a:extLst>
          </p:cNvPr>
          <p:cNvSpPr>
            <a:spLocks noGrp="1"/>
          </p:cNvSpPr>
          <p:nvPr>
            <p:ph type="title"/>
          </p:nvPr>
        </p:nvSpPr>
        <p:spPr/>
        <p:txBody>
          <a:bodyPr>
            <a:normAutofit/>
          </a:bodyPr>
          <a:lstStyle/>
          <a:p>
            <a:r>
              <a:rPr lang="en-US" dirty="0"/>
              <a:t>UNDERSTANDING BANKS</a:t>
            </a:r>
          </a:p>
        </p:txBody>
      </p:sp>
      <p:sp>
        <p:nvSpPr>
          <p:cNvPr id="3" name="Content Placeholder 2">
            <a:extLst>
              <a:ext uri="{FF2B5EF4-FFF2-40B4-BE49-F238E27FC236}">
                <a16:creationId xmlns:a16="http://schemas.microsoft.com/office/drawing/2014/main" id="{1F96BB72-A3D8-4210-92F7-B43E7368FA8E}"/>
              </a:ext>
            </a:extLst>
          </p:cNvPr>
          <p:cNvSpPr>
            <a:spLocks noGrp="1"/>
          </p:cNvSpPr>
          <p:nvPr>
            <p:ph idx="1"/>
          </p:nvPr>
        </p:nvSpPr>
        <p:spPr>
          <a:xfrm>
            <a:off x="1143001" y="2556932"/>
            <a:ext cx="5089357" cy="3318936"/>
          </a:xfrm>
        </p:spPr>
        <p:txBody>
          <a:bodyPr>
            <a:normAutofit fontScale="40000" lnSpcReduction="20000"/>
          </a:bodyPr>
          <a:lstStyle/>
          <a:p>
            <a:r>
              <a:rPr lang="en-US" b="1" dirty="0"/>
              <a:t>Bank 1 – West Slope Fire Dispatch &amp; Command</a:t>
            </a:r>
          </a:p>
          <a:p>
            <a:r>
              <a:rPr lang="en-US" dirty="0"/>
              <a:t>Fire Dispatch (Priority)– All El Dorado &amp; Amador County west slope fire &amp; EMS dispatch</a:t>
            </a:r>
          </a:p>
          <a:p>
            <a:r>
              <a:rPr lang="en-US" dirty="0"/>
              <a:t>Fire Command – All traffic once units are dispatched and either </a:t>
            </a:r>
            <a:r>
              <a:rPr lang="en-US" dirty="0" err="1"/>
              <a:t>en</a:t>
            </a:r>
            <a:r>
              <a:rPr lang="en-US" dirty="0"/>
              <a:t>-route or on scene</a:t>
            </a:r>
          </a:p>
          <a:p>
            <a:r>
              <a:rPr lang="en-US" dirty="0"/>
              <a:t>USFS Fire – US Forest Service fire traffic once units are dispatched and either </a:t>
            </a:r>
            <a:r>
              <a:rPr lang="en-US" dirty="0" err="1"/>
              <a:t>en</a:t>
            </a:r>
            <a:r>
              <a:rPr lang="en-US" dirty="0"/>
              <a:t>-route or on scene</a:t>
            </a:r>
          </a:p>
          <a:p>
            <a:r>
              <a:rPr lang="en-US" b="1" dirty="0"/>
              <a:t>Bank 2 – El Dorado Law Enforcement</a:t>
            </a:r>
          </a:p>
          <a:p>
            <a:r>
              <a:rPr lang="en-US" dirty="0"/>
              <a:t>EDSO – El Dorado County Sheriff Department Main Channel</a:t>
            </a:r>
          </a:p>
          <a:p>
            <a:r>
              <a:rPr lang="en-US" dirty="0"/>
              <a:t>USFS Law – US Forest Service Law Enforcement</a:t>
            </a:r>
          </a:p>
          <a:p>
            <a:r>
              <a:rPr lang="en-US" dirty="0"/>
              <a:t>CHP GREEN – California Highway Patrol Placerville/Auburn/Grass Valley</a:t>
            </a:r>
          </a:p>
          <a:p>
            <a:r>
              <a:rPr lang="en-US" b="1" dirty="0"/>
              <a:t>Bank 3 – Aircraft, EMS &amp; Fire</a:t>
            </a:r>
          </a:p>
          <a:p>
            <a:r>
              <a:rPr lang="en-US" dirty="0"/>
              <a:t>CALCORD – Air Ambulance traffic between ground units and aircraft</a:t>
            </a:r>
          </a:p>
          <a:p>
            <a:r>
              <a:rPr lang="en-US" dirty="0"/>
              <a:t>CDF AIR/GROUND 1, 2, 3 – Air to Ground traffic on CAL FIRE Incidents</a:t>
            </a:r>
          </a:p>
          <a:p>
            <a:r>
              <a:rPr lang="en-US" dirty="0"/>
              <a:t>AIR/GROUND 14, 59 – Air to Ground traffic on USFS Incidents</a:t>
            </a:r>
          </a:p>
          <a:p>
            <a:endParaRPr lang="en-US" dirty="0"/>
          </a:p>
        </p:txBody>
      </p:sp>
      <p:sp>
        <p:nvSpPr>
          <p:cNvPr id="11" name="Content Placeholder 2">
            <a:extLst>
              <a:ext uri="{FF2B5EF4-FFF2-40B4-BE49-F238E27FC236}">
                <a16:creationId xmlns:a16="http://schemas.microsoft.com/office/drawing/2014/main" id="{DA1B0B73-ADDA-467C-9843-FC401B5BE4B2}"/>
              </a:ext>
            </a:extLst>
          </p:cNvPr>
          <p:cNvSpPr txBox="1">
            <a:spLocks/>
          </p:cNvSpPr>
          <p:nvPr/>
        </p:nvSpPr>
        <p:spPr>
          <a:xfrm>
            <a:off x="6096000" y="2556932"/>
            <a:ext cx="5089357" cy="3318936"/>
          </a:xfrm>
          <a:prstGeom prst="rect">
            <a:avLst/>
          </a:prstGeom>
        </p:spPr>
        <p:txBody>
          <a:bodyPr vert="horz" lIns="91440" tIns="45720" rIns="91440" bIns="45720" rtlCol="0" anchor="t">
            <a:normAutofit fontScale="4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b="1" dirty="0"/>
              <a:t>Bank 4 – Tactical – Fires &amp; Traffic Collisions</a:t>
            </a:r>
          </a:p>
          <a:p>
            <a:r>
              <a:rPr lang="en-US" sz="2400" dirty="0"/>
              <a:t>CDF TAC 2, 5, 8, 9 – CAL FIRE tactical channels</a:t>
            </a:r>
          </a:p>
          <a:p>
            <a:r>
              <a:rPr lang="en-US" sz="2400" dirty="0"/>
              <a:t>VFIRE 21-26 – Incident tactical channels</a:t>
            </a:r>
          </a:p>
          <a:p>
            <a:r>
              <a:rPr lang="en-US" sz="2400" dirty="0"/>
              <a:t>USFS Tac 4-5 – US Forest Service tactical channels</a:t>
            </a:r>
          </a:p>
          <a:p>
            <a:r>
              <a:rPr lang="en-US" sz="2400" dirty="0"/>
              <a:t>NIFC TAC 1-3,5-7 – National Interagency Fire Center Tactical channels</a:t>
            </a:r>
          </a:p>
          <a:p>
            <a:r>
              <a:rPr lang="en-US" sz="2400" dirty="0"/>
              <a:t>Tactical channels are used for units at a scene to communicate with each other. You will only hear this traffic if you are in range of units at scene. Usually only about 1 mile range.</a:t>
            </a:r>
          </a:p>
          <a:p>
            <a:r>
              <a:rPr lang="en-US" sz="2400" b="1" dirty="0"/>
              <a:t>Bank 5 – Weather</a:t>
            </a:r>
          </a:p>
          <a:p>
            <a:r>
              <a:rPr lang="en-US" sz="2400" dirty="0"/>
              <a:t>WX 1-6 – Weather Channels – Channel will broadcast weather continuously for your area. Using bank 5 will cause scanner to lock onto weather until bank is disabled. </a:t>
            </a:r>
          </a:p>
          <a:p>
            <a:r>
              <a:rPr lang="en-US" sz="2400" b="1" dirty="0"/>
              <a:t>Bank 6 – CALFIRE Command Repeater Network</a:t>
            </a:r>
          </a:p>
          <a:p>
            <a:r>
              <a:rPr lang="en-US" sz="2400" dirty="0"/>
              <a:t>CALFIRE CMD 1-4,6-12 – Major incidents (large fires) will typically move to this repeater network for command traffic.</a:t>
            </a:r>
          </a:p>
          <a:p>
            <a:r>
              <a:rPr lang="en-US" sz="2400" b="1" dirty="0"/>
              <a:t>Bank 7 – Amateur Radio</a:t>
            </a:r>
          </a:p>
          <a:p>
            <a:r>
              <a:rPr lang="en-US" sz="2400" dirty="0"/>
              <a:t>805 Repeater – High Sierra 805 repeater with link into Rubicon trail area. Used frequently for emergency coordination by amateur radio operators in the back country.</a:t>
            </a:r>
          </a:p>
        </p:txBody>
      </p:sp>
    </p:spTree>
    <p:extLst>
      <p:ext uri="{BB962C8B-B14F-4D97-AF65-F5344CB8AC3E}">
        <p14:creationId xmlns:p14="http://schemas.microsoft.com/office/powerpoint/2010/main" val="258558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8C6-2037-401F-A1E1-CCE2E32849E2}"/>
              </a:ext>
            </a:extLst>
          </p:cNvPr>
          <p:cNvSpPr>
            <a:spLocks noGrp="1"/>
          </p:cNvSpPr>
          <p:nvPr>
            <p:ph type="title"/>
          </p:nvPr>
        </p:nvSpPr>
        <p:spPr/>
        <p:txBody>
          <a:bodyPr>
            <a:normAutofit/>
          </a:bodyPr>
          <a:lstStyle/>
          <a:p>
            <a:r>
              <a:rPr lang="en-US" dirty="0"/>
              <a:t>UNDERSTANDING BANKS</a:t>
            </a:r>
          </a:p>
        </p:txBody>
      </p:sp>
      <p:sp>
        <p:nvSpPr>
          <p:cNvPr id="3" name="Content Placeholder 2">
            <a:extLst>
              <a:ext uri="{FF2B5EF4-FFF2-40B4-BE49-F238E27FC236}">
                <a16:creationId xmlns:a16="http://schemas.microsoft.com/office/drawing/2014/main" id="{1F96BB72-A3D8-4210-92F7-B43E7368FA8E}"/>
              </a:ext>
            </a:extLst>
          </p:cNvPr>
          <p:cNvSpPr>
            <a:spLocks noGrp="1"/>
          </p:cNvSpPr>
          <p:nvPr>
            <p:ph idx="1"/>
          </p:nvPr>
        </p:nvSpPr>
        <p:spPr/>
        <p:txBody>
          <a:bodyPr/>
          <a:lstStyle/>
          <a:p>
            <a:r>
              <a:rPr lang="en-US" dirty="0"/>
              <a:t>Enabled scan banks appear on the lowest line.</a:t>
            </a:r>
          </a:p>
          <a:p>
            <a:r>
              <a:rPr lang="en-US" dirty="0"/>
              <a:t>Disabled scan bank numbers are not displayed.</a:t>
            </a:r>
          </a:p>
          <a:p>
            <a:r>
              <a:rPr lang="en-US" dirty="0"/>
              <a:t>The currently scanned bank number flashes.</a:t>
            </a:r>
          </a:p>
          <a:p>
            <a:r>
              <a:rPr lang="en-US" dirty="0"/>
              <a:t>You can turn scan banks on/off by pressing 1-9 or 0, but one scan bank must always be enabled.</a:t>
            </a:r>
          </a:p>
          <a:p>
            <a:r>
              <a:rPr lang="en-US" dirty="0"/>
              <a:t>If you turn off all scan banks, the scanner will display Nothing to Scan.</a:t>
            </a:r>
          </a:p>
        </p:txBody>
      </p:sp>
    </p:spTree>
    <p:extLst>
      <p:ext uri="{BB962C8B-B14F-4D97-AF65-F5344CB8AC3E}">
        <p14:creationId xmlns:p14="http://schemas.microsoft.com/office/powerpoint/2010/main" val="269837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0FB1-7C96-4E84-AF4B-7BE22F3F061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7FB2709-EFE4-44E8-A24C-04D13F48446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3512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D080-5AE2-4EED-B7BD-E185379FD785}"/>
              </a:ext>
            </a:extLst>
          </p:cNvPr>
          <p:cNvSpPr>
            <a:spLocks noGrp="1"/>
          </p:cNvSpPr>
          <p:nvPr>
            <p:ph type="title"/>
          </p:nvPr>
        </p:nvSpPr>
        <p:spPr/>
        <p:txBody>
          <a:bodyPr>
            <a:normAutofit/>
          </a:bodyPr>
          <a:lstStyle/>
          <a:p>
            <a:r>
              <a:rPr lang="en-US" dirty="0">
                <a:latin typeface="Garamond (Headings)"/>
              </a:rPr>
              <a:t>NCLUDED WITH YOUR SCANNER</a:t>
            </a:r>
          </a:p>
        </p:txBody>
      </p:sp>
      <p:sp>
        <p:nvSpPr>
          <p:cNvPr id="3" name="Content Placeholder 2">
            <a:extLst>
              <a:ext uri="{FF2B5EF4-FFF2-40B4-BE49-F238E27FC236}">
                <a16:creationId xmlns:a16="http://schemas.microsoft.com/office/drawing/2014/main" id="{52282A89-CE30-4B37-A6EA-C72E6E23A0DC}"/>
              </a:ext>
            </a:extLst>
          </p:cNvPr>
          <p:cNvSpPr>
            <a:spLocks noGrp="1"/>
          </p:cNvSpPr>
          <p:nvPr>
            <p:ph idx="1"/>
          </p:nvPr>
        </p:nvSpPr>
        <p:spPr/>
        <p:txBody>
          <a:bodyPr/>
          <a:lstStyle/>
          <a:p>
            <a:r>
              <a:rPr lang="en-US" dirty="0"/>
              <a:t>BC125AT scanner with attached belt clip</a:t>
            </a:r>
          </a:p>
          <a:p>
            <a:r>
              <a:rPr lang="en-US" dirty="0"/>
              <a:t>Antenna</a:t>
            </a:r>
          </a:p>
          <a:p>
            <a:r>
              <a:rPr lang="en-US" dirty="0"/>
              <a:t>Rechargeable Ni-MH Batteries</a:t>
            </a:r>
          </a:p>
          <a:p>
            <a:r>
              <a:rPr lang="en-US" dirty="0"/>
              <a:t>USB cable</a:t>
            </a:r>
          </a:p>
          <a:p>
            <a:r>
              <a:rPr lang="en-US" dirty="0"/>
              <a:t>Wrist strap</a:t>
            </a:r>
          </a:p>
        </p:txBody>
      </p:sp>
      <p:sp>
        <p:nvSpPr>
          <p:cNvPr id="5" name="TextBox 4">
            <a:extLst>
              <a:ext uri="{FF2B5EF4-FFF2-40B4-BE49-F238E27FC236}">
                <a16:creationId xmlns:a16="http://schemas.microsoft.com/office/drawing/2014/main" id="{EE9EC3F4-E909-46B0-8B5E-3917012FF3C9}"/>
              </a:ext>
            </a:extLst>
          </p:cNvPr>
          <p:cNvSpPr txBox="1"/>
          <p:nvPr/>
        </p:nvSpPr>
        <p:spPr>
          <a:xfrm>
            <a:off x="7050505" y="2556932"/>
            <a:ext cx="4126829" cy="2308324"/>
          </a:xfrm>
          <a:prstGeom prst="rect">
            <a:avLst/>
          </a:prstGeom>
          <a:noFill/>
        </p:spPr>
        <p:txBody>
          <a:bodyPr wrap="square">
            <a:spAutoFit/>
          </a:bodyPr>
          <a:lstStyle/>
          <a:p>
            <a:r>
              <a:rPr lang="en-US" dirty="0"/>
              <a:t>Connecting the Antenna</a:t>
            </a:r>
          </a:p>
          <a:p>
            <a:pPr marL="342900" indent="-342900">
              <a:buAutoNum type="arabicPeriod"/>
            </a:pPr>
            <a:r>
              <a:rPr lang="en-US" dirty="0"/>
              <a:t>Align the slots around the antenna's connector with the tabs on the scanner's BNC connector.</a:t>
            </a:r>
          </a:p>
          <a:p>
            <a:pPr marL="342900" indent="-342900">
              <a:buAutoNum type="arabicPeriod"/>
            </a:pPr>
            <a:r>
              <a:rPr lang="en-US" dirty="0"/>
              <a:t>2. Slide the antenna's connector down over the scanner's connector.</a:t>
            </a:r>
          </a:p>
          <a:p>
            <a:pPr marL="342900" indent="-342900">
              <a:buAutoNum type="arabicPeriod"/>
            </a:pPr>
            <a:r>
              <a:rPr lang="en-US" dirty="0"/>
              <a:t>3. Rotate the antenna connector's outer ring clockwise until it locks into place.</a:t>
            </a:r>
          </a:p>
        </p:txBody>
      </p:sp>
    </p:spTree>
    <p:extLst>
      <p:ext uri="{BB962C8B-B14F-4D97-AF65-F5344CB8AC3E}">
        <p14:creationId xmlns:p14="http://schemas.microsoft.com/office/powerpoint/2010/main" val="206202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8C78-BE9D-4FC5-A8F1-CF8EF7ED6172}"/>
              </a:ext>
            </a:extLst>
          </p:cNvPr>
          <p:cNvSpPr>
            <a:spLocks noGrp="1"/>
          </p:cNvSpPr>
          <p:nvPr>
            <p:ph type="title"/>
          </p:nvPr>
        </p:nvSpPr>
        <p:spPr/>
        <p:txBody>
          <a:bodyPr/>
          <a:lstStyle/>
          <a:p>
            <a:r>
              <a:rPr lang="en-US" dirty="0">
                <a:latin typeface="Garamond (Headings)"/>
              </a:rPr>
              <a:t>BEARCAT BC125AT</a:t>
            </a:r>
          </a:p>
        </p:txBody>
      </p:sp>
      <p:sp>
        <p:nvSpPr>
          <p:cNvPr id="4" name="Content Placeholder 2">
            <a:extLst>
              <a:ext uri="{FF2B5EF4-FFF2-40B4-BE49-F238E27FC236}">
                <a16:creationId xmlns:a16="http://schemas.microsoft.com/office/drawing/2014/main" id="{AB47A42B-7278-441B-B3B9-651F368992F3}"/>
              </a:ext>
            </a:extLst>
          </p:cNvPr>
          <p:cNvSpPr txBox="1">
            <a:spLocks/>
          </p:cNvSpPr>
          <p:nvPr/>
        </p:nvSpPr>
        <p:spPr>
          <a:xfrm>
            <a:off x="1295402" y="2637142"/>
            <a:ext cx="2771273" cy="331893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What’s Scanning?</a:t>
            </a:r>
          </a:p>
          <a:p>
            <a:r>
              <a:rPr lang="en-US" dirty="0"/>
              <a:t>Power On / Volume / Backlight</a:t>
            </a:r>
          </a:p>
          <a:p>
            <a:r>
              <a:rPr lang="en-US" dirty="0"/>
              <a:t>Change Channel</a:t>
            </a:r>
          </a:p>
          <a:p>
            <a:r>
              <a:rPr lang="en-US" dirty="0"/>
              <a:t>Hold/Scan</a:t>
            </a:r>
          </a:p>
          <a:p>
            <a:r>
              <a:rPr lang="en-US" dirty="0"/>
              <a:t>Lockout</a:t>
            </a:r>
          </a:p>
          <a:p>
            <a:r>
              <a:rPr lang="en-US" dirty="0"/>
              <a:t>Channel Banks</a:t>
            </a:r>
          </a:p>
        </p:txBody>
      </p:sp>
      <p:sp>
        <p:nvSpPr>
          <p:cNvPr id="6" name="TextBox 5">
            <a:extLst>
              <a:ext uri="{FF2B5EF4-FFF2-40B4-BE49-F238E27FC236}">
                <a16:creationId xmlns:a16="http://schemas.microsoft.com/office/drawing/2014/main" id="{96A02A79-845F-4BBD-948B-B73773776E6C}"/>
              </a:ext>
            </a:extLst>
          </p:cNvPr>
          <p:cNvSpPr txBox="1"/>
          <p:nvPr/>
        </p:nvSpPr>
        <p:spPr>
          <a:xfrm>
            <a:off x="4622132" y="2637142"/>
            <a:ext cx="6116052" cy="1754326"/>
          </a:xfrm>
          <a:prstGeom prst="rect">
            <a:avLst/>
          </a:prstGeom>
          <a:noFill/>
        </p:spPr>
        <p:txBody>
          <a:bodyPr wrap="square">
            <a:spAutoFit/>
          </a:bodyPr>
          <a:lstStyle/>
          <a:p>
            <a:r>
              <a:rPr lang="en-US" dirty="0"/>
              <a:t>Unlike standard AM or FM radio stations, most two-way communications do not transmit continuously. Your BC125AT scans programmed channels until it finds an active frequency, then stops on that frequency and remains on that channel as long as the transmission continues. When the transmission ends, the scanning cycle resumes until the scanner receives another transmission.</a:t>
            </a:r>
          </a:p>
        </p:txBody>
      </p:sp>
    </p:spTree>
    <p:extLst>
      <p:ext uri="{BB962C8B-B14F-4D97-AF65-F5344CB8AC3E}">
        <p14:creationId xmlns:p14="http://schemas.microsoft.com/office/powerpoint/2010/main" val="278222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D922-6EC5-4B1C-87FF-233582E7D746}"/>
              </a:ext>
            </a:extLst>
          </p:cNvPr>
          <p:cNvSpPr>
            <a:spLocks noGrp="1"/>
          </p:cNvSpPr>
          <p:nvPr>
            <p:ph type="title"/>
          </p:nvPr>
        </p:nvSpPr>
        <p:spPr/>
        <p:txBody>
          <a:bodyPr/>
          <a:lstStyle/>
          <a:p>
            <a:r>
              <a:rPr lang="en-US" dirty="0"/>
              <a:t>UNDERSTAND THE SCANNER</a:t>
            </a:r>
          </a:p>
        </p:txBody>
      </p:sp>
      <p:pic>
        <p:nvPicPr>
          <p:cNvPr id="13" name="Content Placeholder 12" descr="A picture containing diagram&#10;&#10;Description automatically generated">
            <a:extLst>
              <a:ext uri="{FF2B5EF4-FFF2-40B4-BE49-F238E27FC236}">
                <a16:creationId xmlns:a16="http://schemas.microsoft.com/office/drawing/2014/main" id="{D099B550-24F4-4521-B046-3DBC0469D2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836" y="2622161"/>
            <a:ext cx="6277673" cy="3317875"/>
          </a:xfrm>
        </p:spPr>
      </p:pic>
      <p:pic>
        <p:nvPicPr>
          <p:cNvPr id="15" name="Picture 14" descr="A picture containing text, night, dark, night sky&#10;&#10;Description automatically generated">
            <a:extLst>
              <a:ext uri="{FF2B5EF4-FFF2-40B4-BE49-F238E27FC236}">
                <a16:creationId xmlns:a16="http://schemas.microsoft.com/office/drawing/2014/main" id="{E052C2BA-F3CB-4A8A-AE13-E69970DB1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284" y="3142860"/>
            <a:ext cx="3721653" cy="2276475"/>
          </a:xfrm>
          <a:prstGeom prst="rect">
            <a:avLst/>
          </a:prstGeom>
        </p:spPr>
      </p:pic>
    </p:spTree>
    <p:extLst>
      <p:ext uri="{BB962C8B-B14F-4D97-AF65-F5344CB8AC3E}">
        <p14:creationId xmlns:p14="http://schemas.microsoft.com/office/powerpoint/2010/main" val="3425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381C-BD45-4280-A873-DA8D0A6F8F3C}"/>
              </a:ext>
            </a:extLst>
          </p:cNvPr>
          <p:cNvSpPr>
            <a:spLocks noGrp="1"/>
          </p:cNvSpPr>
          <p:nvPr>
            <p:ph type="title"/>
          </p:nvPr>
        </p:nvSpPr>
        <p:spPr/>
        <p:txBody>
          <a:bodyPr/>
          <a:lstStyle/>
          <a:p>
            <a:r>
              <a:rPr lang="en-US" dirty="0"/>
              <a:t>POWERING THE SCANNER</a:t>
            </a:r>
          </a:p>
        </p:txBody>
      </p:sp>
      <p:sp>
        <p:nvSpPr>
          <p:cNvPr id="3" name="Content Placeholder 2">
            <a:extLst>
              <a:ext uri="{FF2B5EF4-FFF2-40B4-BE49-F238E27FC236}">
                <a16:creationId xmlns:a16="http://schemas.microsoft.com/office/drawing/2014/main" id="{DB93201F-F99D-4958-B11F-71803FAB9630}"/>
              </a:ext>
            </a:extLst>
          </p:cNvPr>
          <p:cNvSpPr>
            <a:spLocks noGrp="1"/>
          </p:cNvSpPr>
          <p:nvPr>
            <p:ph idx="1"/>
          </p:nvPr>
        </p:nvSpPr>
        <p:spPr/>
        <p:txBody>
          <a:bodyPr>
            <a:normAutofit fontScale="92500" lnSpcReduction="20000"/>
          </a:bodyPr>
          <a:lstStyle/>
          <a:p>
            <a:r>
              <a:rPr lang="en-US" dirty="0"/>
              <a:t>You can power the scanner using alkaline (ALK) non-rechargeable batteries (not supplied) or the included Nickel Metal-Hydride (Ni-MH) rechargeable batteries.</a:t>
            </a:r>
          </a:p>
          <a:p>
            <a:r>
              <a:rPr lang="en-US" dirty="0"/>
              <a:t>USB cable provided to charge the Ni-MH batteries on initial installation and to recharge them through your computer or power adapter (not included)</a:t>
            </a:r>
          </a:p>
          <a:p>
            <a:r>
              <a:rPr lang="en-US" dirty="0"/>
              <a:t>Inside the battery compartment is a switch to set the unit to either ALK or Ni-MH.</a:t>
            </a:r>
          </a:p>
          <a:p>
            <a:r>
              <a:rPr lang="en-US" dirty="0"/>
              <a:t>Warning! Non-rechargeable batteries can get hot or burst if you try to recharge them.</a:t>
            </a:r>
          </a:p>
          <a:p>
            <a:r>
              <a:rPr lang="en-US" dirty="0"/>
              <a:t>Be sure the scanner is turned off. It will recharge only if it is turned off, even with the USB cable connecting it to a computer</a:t>
            </a:r>
          </a:p>
        </p:txBody>
      </p:sp>
    </p:spTree>
    <p:extLst>
      <p:ext uri="{BB962C8B-B14F-4D97-AF65-F5344CB8AC3E}">
        <p14:creationId xmlns:p14="http://schemas.microsoft.com/office/powerpoint/2010/main" val="45890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3FF2-EF83-4659-84D8-1B5E901002A0}"/>
              </a:ext>
            </a:extLst>
          </p:cNvPr>
          <p:cNvSpPr>
            <a:spLocks noGrp="1"/>
          </p:cNvSpPr>
          <p:nvPr>
            <p:ph type="title"/>
          </p:nvPr>
        </p:nvSpPr>
        <p:spPr/>
        <p:txBody>
          <a:bodyPr/>
          <a:lstStyle/>
          <a:p>
            <a:r>
              <a:rPr lang="en-US" dirty="0"/>
              <a:t>ADJUSTING THE VOLUME</a:t>
            </a:r>
          </a:p>
        </p:txBody>
      </p:sp>
      <p:sp>
        <p:nvSpPr>
          <p:cNvPr id="3" name="Content Placeholder 2">
            <a:extLst>
              <a:ext uri="{FF2B5EF4-FFF2-40B4-BE49-F238E27FC236}">
                <a16:creationId xmlns:a16="http://schemas.microsoft.com/office/drawing/2014/main" id="{A262C299-0311-4EC5-A3BC-196B1F2A456A}"/>
              </a:ext>
            </a:extLst>
          </p:cNvPr>
          <p:cNvSpPr>
            <a:spLocks noGrp="1"/>
          </p:cNvSpPr>
          <p:nvPr>
            <p:ph idx="1"/>
          </p:nvPr>
        </p:nvSpPr>
        <p:spPr/>
        <p:txBody>
          <a:bodyPr/>
          <a:lstStyle/>
          <a:p>
            <a:r>
              <a:rPr lang="en-US" dirty="0"/>
              <a:t>1. Press Scroll Control; The volume level indicator and battery voltage display.</a:t>
            </a:r>
          </a:p>
          <a:p>
            <a:r>
              <a:rPr lang="en-US" dirty="0"/>
              <a:t>2. Turn Scroll Control to adjust the volume level from 0 to 15.</a:t>
            </a:r>
          </a:p>
          <a:p>
            <a:r>
              <a:rPr lang="en-US" dirty="0"/>
              <a:t>3. Press Scroll Control to set the volume.</a:t>
            </a:r>
          </a:p>
          <a:p>
            <a:r>
              <a:rPr lang="en-US" dirty="0"/>
              <a:t>4. To exit Volume Level mode, press Scroll Control again or wait 10 seconds to return to the previous mode.</a:t>
            </a:r>
          </a:p>
        </p:txBody>
      </p:sp>
    </p:spTree>
    <p:extLst>
      <p:ext uri="{BB962C8B-B14F-4D97-AF65-F5344CB8AC3E}">
        <p14:creationId xmlns:p14="http://schemas.microsoft.com/office/powerpoint/2010/main" val="6606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57DB-D766-4648-B525-CEAB35901790}"/>
              </a:ext>
            </a:extLst>
          </p:cNvPr>
          <p:cNvSpPr>
            <a:spLocks noGrp="1"/>
          </p:cNvSpPr>
          <p:nvPr>
            <p:ph type="title"/>
          </p:nvPr>
        </p:nvSpPr>
        <p:spPr/>
        <p:txBody>
          <a:bodyPr/>
          <a:lstStyle/>
          <a:p>
            <a:r>
              <a:rPr lang="en-US" dirty="0"/>
              <a:t>BACKLIGHT</a:t>
            </a:r>
          </a:p>
        </p:txBody>
      </p:sp>
      <p:sp>
        <p:nvSpPr>
          <p:cNvPr id="3" name="Content Placeholder 2">
            <a:extLst>
              <a:ext uri="{FF2B5EF4-FFF2-40B4-BE49-F238E27FC236}">
                <a16:creationId xmlns:a16="http://schemas.microsoft.com/office/drawing/2014/main" id="{13BB5216-5853-4E2E-BE9E-4613F8F55138}"/>
              </a:ext>
            </a:extLst>
          </p:cNvPr>
          <p:cNvSpPr>
            <a:spLocks noGrp="1"/>
          </p:cNvSpPr>
          <p:nvPr>
            <p:ph idx="1"/>
          </p:nvPr>
        </p:nvSpPr>
        <p:spPr/>
        <p:txBody>
          <a:bodyPr>
            <a:normAutofit fontScale="55000" lnSpcReduction="20000"/>
          </a:bodyPr>
          <a:lstStyle/>
          <a:p>
            <a:r>
              <a:rPr lang="en-US" dirty="0"/>
              <a:t>Press POWER/BACKLIGHT to turn on the backlight on and off.</a:t>
            </a:r>
          </a:p>
          <a:p>
            <a:r>
              <a:rPr lang="en-US" dirty="0"/>
              <a:t>1. Press </a:t>
            </a:r>
            <a:r>
              <a:rPr lang="en-US" dirty="0" err="1"/>
              <a:t>Func</a:t>
            </a:r>
            <a:r>
              <a:rPr lang="en-US" dirty="0"/>
              <a:t> and to view the Display/Charge menu.</a:t>
            </a:r>
          </a:p>
          <a:p>
            <a:r>
              <a:rPr lang="en-US" dirty="0"/>
              <a:t>2. From this menu, scroll to Set Backlight from the submenus. Press SCROLL CONTROL.</a:t>
            </a:r>
          </a:p>
          <a:p>
            <a:r>
              <a:rPr lang="en-US" dirty="0"/>
              <a:t>3. Scroll to select one of the following settings:</a:t>
            </a:r>
          </a:p>
          <a:p>
            <a:pPr lvl="1"/>
            <a:r>
              <a:rPr lang="en-US" dirty="0"/>
              <a:t>• Always Off - Backlight is always off.</a:t>
            </a:r>
          </a:p>
          <a:p>
            <a:pPr lvl="1"/>
            <a:r>
              <a:rPr lang="en-US" dirty="0"/>
              <a:t>• Always On – Backlight is always on.</a:t>
            </a:r>
          </a:p>
          <a:p>
            <a:pPr lvl="1"/>
            <a:r>
              <a:rPr lang="en-US" dirty="0"/>
              <a:t>• On with Squelch - Backlight is on while squelch is open and until delay expires.</a:t>
            </a:r>
          </a:p>
          <a:p>
            <a:pPr lvl="1"/>
            <a:r>
              <a:rPr lang="en-US" dirty="0"/>
              <a:t>• On with Keypress - Backlight is on for 10 seconds after any key is pressed.</a:t>
            </a:r>
          </a:p>
          <a:p>
            <a:pPr lvl="1"/>
            <a:r>
              <a:rPr lang="en-US" dirty="0"/>
              <a:t>• </a:t>
            </a:r>
            <a:r>
              <a:rPr lang="en-US" dirty="0" err="1"/>
              <a:t>Keypress+Squelch</a:t>
            </a:r>
            <a:r>
              <a:rPr lang="en-US" dirty="0"/>
              <a:t> – Both above-mentioned "Squelch" and "Keypress.“</a:t>
            </a:r>
          </a:p>
          <a:p>
            <a:pPr lvl="1"/>
            <a:r>
              <a:rPr lang="en-US" dirty="0"/>
              <a:t>• &lt; Back - Return to previous menu.</a:t>
            </a:r>
          </a:p>
          <a:p>
            <a:r>
              <a:rPr lang="en-US" dirty="0"/>
              <a:t>4. Press </a:t>
            </a:r>
            <a:r>
              <a:rPr lang="en-US" dirty="0" err="1"/>
              <a:t>Pgm</a:t>
            </a:r>
            <a:r>
              <a:rPr lang="en-US" dirty="0"/>
              <a:t>/E (or press SCROLL CONTROL) to save and return to the previous menu. (Default = Always Off)</a:t>
            </a:r>
          </a:p>
          <a:p>
            <a:r>
              <a:rPr lang="en-US" dirty="0"/>
              <a:t>5. Press . </a:t>
            </a:r>
            <a:r>
              <a:rPr lang="en-US" dirty="0" err="1"/>
              <a:t>Clr</a:t>
            </a:r>
            <a:r>
              <a:rPr lang="en-US" dirty="0"/>
              <a:t> to exit.</a:t>
            </a:r>
          </a:p>
        </p:txBody>
      </p:sp>
    </p:spTree>
    <p:extLst>
      <p:ext uri="{BB962C8B-B14F-4D97-AF65-F5344CB8AC3E}">
        <p14:creationId xmlns:p14="http://schemas.microsoft.com/office/powerpoint/2010/main" val="190231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6AEB-B25E-46F8-97DA-312680B23DC7}"/>
              </a:ext>
            </a:extLst>
          </p:cNvPr>
          <p:cNvSpPr>
            <a:spLocks noGrp="1"/>
          </p:cNvSpPr>
          <p:nvPr>
            <p:ph type="title"/>
          </p:nvPr>
        </p:nvSpPr>
        <p:spPr/>
        <p:txBody>
          <a:bodyPr/>
          <a:lstStyle/>
          <a:p>
            <a:r>
              <a:rPr lang="en-US" dirty="0"/>
              <a:t>SCANNING STORED CHANNELS</a:t>
            </a:r>
          </a:p>
        </p:txBody>
      </p:sp>
      <p:sp>
        <p:nvSpPr>
          <p:cNvPr id="3" name="Content Placeholder 2">
            <a:extLst>
              <a:ext uri="{FF2B5EF4-FFF2-40B4-BE49-F238E27FC236}">
                <a16:creationId xmlns:a16="http://schemas.microsoft.com/office/drawing/2014/main" id="{C4A8F7AF-9ADB-4C28-9655-AA68DB759428}"/>
              </a:ext>
            </a:extLst>
          </p:cNvPr>
          <p:cNvSpPr>
            <a:spLocks noGrp="1"/>
          </p:cNvSpPr>
          <p:nvPr>
            <p:ph idx="1"/>
          </p:nvPr>
        </p:nvSpPr>
        <p:spPr/>
        <p:txBody>
          <a:bodyPr/>
          <a:lstStyle/>
          <a:p>
            <a:r>
              <a:rPr lang="en-US" dirty="0"/>
              <a:t>Press Scan to begin scanning channels.</a:t>
            </a:r>
          </a:p>
          <a:p>
            <a:r>
              <a:rPr lang="en-US" dirty="0"/>
              <a:t>The scanner scans through all unlocked channels in the enabled banks in channel order. When the scanner finds a transmission, it stops on it. </a:t>
            </a:r>
          </a:p>
        </p:txBody>
      </p:sp>
    </p:spTree>
    <p:extLst>
      <p:ext uri="{BB962C8B-B14F-4D97-AF65-F5344CB8AC3E}">
        <p14:creationId xmlns:p14="http://schemas.microsoft.com/office/powerpoint/2010/main" val="111509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59C6-050B-43E9-818A-411307D12D62}"/>
              </a:ext>
            </a:extLst>
          </p:cNvPr>
          <p:cNvSpPr>
            <a:spLocks noGrp="1"/>
          </p:cNvSpPr>
          <p:nvPr>
            <p:ph type="title"/>
          </p:nvPr>
        </p:nvSpPr>
        <p:spPr/>
        <p:txBody>
          <a:bodyPr>
            <a:normAutofit fontScale="90000"/>
          </a:bodyPr>
          <a:lstStyle/>
          <a:p>
            <a:r>
              <a:rPr lang="en-US" dirty="0"/>
              <a:t>MANUALLY SELECTING A CHANNEL</a:t>
            </a:r>
          </a:p>
        </p:txBody>
      </p:sp>
      <p:sp>
        <p:nvSpPr>
          <p:cNvPr id="3" name="Content Placeholder 2">
            <a:extLst>
              <a:ext uri="{FF2B5EF4-FFF2-40B4-BE49-F238E27FC236}">
                <a16:creationId xmlns:a16="http://schemas.microsoft.com/office/drawing/2014/main" id="{0EE50AFF-C6A9-4669-8206-7A95F8A7CF1D}"/>
              </a:ext>
            </a:extLst>
          </p:cNvPr>
          <p:cNvSpPr>
            <a:spLocks noGrp="1"/>
          </p:cNvSpPr>
          <p:nvPr>
            <p:ph idx="1"/>
          </p:nvPr>
        </p:nvSpPr>
        <p:spPr/>
        <p:txBody>
          <a:bodyPr/>
          <a:lstStyle/>
          <a:p>
            <a:r>
              <a:rPr lang="en-US" dirty="0"/>
              <a:t>You can continuously monitor a single channel without scanning.</a:t>
            </a:r>
          </a:p>
          <a:p>
            <a:r>
              <a:rPr lang="en-US" dirty="0"/>
              <a:t>This is useful if you hear an emergency broadcast on a channel or if you want to monitor a specific channel.</a:t>
            </a:r>
          </a:p>
          <a:p>
            <a:pPr lvl="1"/>
            <a:r>
              <a:rPr lang="en-US" dirty="0"/>
              <a:t>1. To manually select a channel, press Hold and enter the channel number.</a:t>
            </a:r>
          </a:p>
          <a:p>
            <a:pPr lvl="1"/>
            <a:r>
              <a:rPr lang="en-US" dirty="0"/>
              <a:t>2. Press Hold again.</a:t>
            </a:r>
          </a:p>
        </p:txBody>
      </p:sp>
    </p:spTree>
    <p:extLst>
      <p:ext uri="{BB962C8B-B14F-4D97-AF65-F5344CB8AC3E}">
        <p14:creationId xmlns:p14="http://schemas.microsoft.com/office/powerpoint/2010/main" val="583687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33686BE01004186E159097BB501AE" ma:contentTypeVersion="13" ma:contentTypeDescription="Create a new document." ma:contentTypeScope="" ma:versionID="3ad63a1b3eefd81e568404ada85b29c4">
  <xsd:schema xmlns:xsd="http://www.w3.org/2001/XMLSchema" xmlns:xs="http://www.w3.org/2001/XMLSchema" xmlns:p="http://schemas.microsoft.com/office/2006/metadata/properties" xmlns:ns3="2bbf2d20-d51e-4fd5-9488-6c922dd9b9b9" xmlns:ns4="0c5cf3aa-4067-437e-a939-ed50b3daea32" targetNamespace="http://schemas.microsoft.com/office/2006/metadata/properties" ma:root="true" ma:fieldsID="a7e561791d42836977acd2dea3589974" ns3:_="" ns4:_="">
    <xsd:import namespace="2bbf2d20-d51e-4fd5-9488-6c922dd9b9b9"/>
    <xsd:import namespace="0c5cf3aa-4067-437e-a939-ed50b3daea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f2d20-d51e-4fd5-9488-6c922dd9b9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5cf3aa-4067-437e-a939-ed50b3daea3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12EEB-5DBA-432C-AAA0-D09BF3B09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f2d20-d51e-4fd5-9488-6c922dd9b9b9"/>
    <ds:schemaRef ds:uri="0c5cf3aa-4067-437e-a939-ed50b3dae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2CB24F-E953-418E-938E-38BE1017572E}">
  <ds:schemaRefs>
    <ds:schemaRef ds:uri="http://schemas.microsoft.com/sharepoint/v3/contenttype/forms"/>
  </ds:schemaRefs>
</ds:datastoreItem>
</file>

<file path=customXml/itemProps3.xml><?xml version="1.0" encoding="utf-8"?>
<ds:datastoreItem xmlns:ds="http://schemas.openxmlformats.org/officeDocument/2006/customXml" ds:itemID="{2B610B1B-A925-4895-A72F-28217EF5D9A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bbf2d20-d51e-4fd5-9488-6c922dd9b9b9"/>
    <ds:schemaRef ds:uri="http://purl.org/dc/elements/1.1/"/>
    <ds:schemaRef ds:uri="0c5cf3aa-4067-437e-a939-ed50b3daea3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73</TotalTime>
  <Words>1354</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Garamond (Headings)</vt:lpstr>
      <vt:lpstr>Organic</vt:lpstr>
      <vt:lpstr>SCANNER TRAINING</vt:lpstr>
      <vt:lpstr>NCLUDED WITH YOUR SCANNER</vt:lpstr>
      <vt:lpstr>BEARCAT BC125AT</vt:lpstr>
      <vt:lpstr>UNDERSTAND THE SCANNER</vt:lpstr>
      <vt:lpstr>POWERING THE SCANNER</vt:lpstr>
      <vt:lpstr>ADJUSTING THE VOLUME</vt:lpstr>
      <vt:lpstr>BACKLIGHT</vt:lpstr>
      <vt:lpstr>SCANNING STORED CHANNELS</vt:lpstr>
      <vt:lpstr>MANUALLY SELECTING A CHANNEL</vt:lpstr>
      <vt:lpstr>LOCKING OUT CHANNELS</vt:lpstr>
      <vt:lpstr>LOCKING OUT CHANNELS</vt:lpstr>
      <vt:lpstr>UNDERSTANDING BANKS</vt:lpstr>
      <vt:lpstr>UNDERSTANDING BANKS</vt:lpstr>
      <vt:lpstr>UNDERSTANDING BANKS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SCANNER TRAINING</dc:title>
  <dc:creator>Jeremiah Norrell</dc:creator>
  <cp:lastModifiedBy>Jeremiah Norrell</cp:lastModifiedBy>
  <cp:revision>7</cp:revision>
  <dcterms:created xsi:type="dcterms:W3CDTF">2021-07-16T16:01:15Z</dcterms:created>
  <dcterms:modified xsi:type="dcterms:W3CDTF">2021-07-16T17:14:52Z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0x01010001533686BE01004186E159097BB501AE</vt:lpwstr>
  </property>
</Properties>
</file>